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6"/>
  </p:notesMasterIdLst>
  <p:sldIdLst>
    <p:sldId id="2241" r:id="rId2"/>
    <p:sldId id="2372" r:id="rId3"/>
    <p:sldId id="2373" r:id="rId4"/>
    <p:sldId id="2688" r:id="rId5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5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EBF7"/>
    <a:srgbClr val="000000"/>
    <a:srgbClr val="FFFF00"/>
    <a:srgbClr val="619CD1"/>
    <a:srgbClr val="FFFFFF"/>
    <a:srgbClr val="B6E482"/>
    <a:srgbClr val="C0DD7A"/>
    <a:srgbClr val="C7E3A1"/>
    <a:srgbClr val="9ECF5B"/>
    <a:srgbClr val="0F12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640D72-992D-4ABE-8C00-379791EE038F}" v="658" dt="2026-01-14T21:57:07.6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912" y="306"/>
      </p:cViewPr>
      <p:guideLst>
        <p:guide orient="horz" pos="295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928D8F9-5A31-4A8F-A6DD-A28EE79B98E4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AF6A63A1-4F03-4998-B6A0-E97CC2DA28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480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64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1497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BC87F0-CC65-4572-826E-D1DE14B2CB35}"/>
              </a:ext>
            </a:extLst>
          </p:cNvPr>
          <p:cNvSpPr/>
          <p:nvPr userDrawn="1"/>
        </p:nvSpPr>
        <p:spPr>
          <a:xfrm rot="10800000" flipV="1">
            <a:off x="8065" y="6151880"/>
            <a:ext cx="11419395" cy="146800"/>
          </a:xfrm>
          <a:prstGeom prst="rect">
            <a:avLst/>
          </a:prstGeom>
          <a:solidFill>
            <a:srgbClr val="619CD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C0D634-2FE1-4CEC-9088-D57AD25A35E6}"/>
              </a:ext>
            </a:extLst>
          </p:cNvPr>
          <p:cNvSpPr/>
          <p:nvPr userDrawn="1"/>
        </p:nvSpPr>
        <p:spPr>
          <a:xfrm>
            <a:off x="8065" y="6132407"/>
            <a:ext cx="11507660" cy="16627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C3EA6D-400B-4D6F-B8B9-C7AF75EC0DC5}"/>
              </a:ext>
            </a:extLst>
          </p:cNvPr>
          <p:cNvSpPr/>
          <p:nvPr userDrawn="1"/>
        </p:nvSpPr>
        <p:spPr>
          <a:xfrm>
            <a:off x="11427460" y="5887065"/>
            <a:ext cx="674304" cy="668593"/>
          </a:xfrm>
          <a:prstGeom prst="rect">
            <a:avLst/>
          </a:prstGeom>
          <a:solidFill>
            <a:srgbClr val="DEEBF7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011DD9-95D8-440C-AEB8-71A3CC9D0FF7}"/>
              </a:ext>
            </a:extLst>
          </p:cNvPr>
          <p:cNvSpPr/>
          <p:nvPr userDrawn="1"/>
        </p:nvSpPr>
        <p:spPr>
          <a:xfrm rot="10800000" flipV="1">
            <a:off x="11025665" y="6148531"/>
            <a:ext cx="426339" cy="133927"/>
          </a:xfrm>
          <a:prstGeom prst="rect">
            <a:avLst/>
          </a:prstGeom>
          <a:solidFill>
            <a:srgbClr val="619CD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71BA0C-E956-2D56-03DE-C5970BD65789}"/>
              </a:ext>
            </a:extLst>
          </p:cNvPr>
          <p:cNvSpPr txBox="1">
            <a:spLocks/>
          </p:cNvSpPr>
          <p:nvPr userDrawn="1"/>
        </p:nvSpPr>
        <p:spPr>
          <a:xfrm>
            <a:off x="11427648" y="6506878"/>
            <a:ext cx="71453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6828EC5-7242-1D5F-D3DE-5810DEEACB0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841" t="17381" r="11917" b="14741"/>
          <a:stretch/>
        </p:blipFill>
        <p:spPr bwMode="auto">
          <a:xfrm>
            <a:off x="11455299" y="5947717"/>
            <a:ext cx="643078" cy="572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0503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E44A5-3700-786E-292A-47F59E587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7A93E92E-AC4F-6559-AC00-B38FAB4345FD}"/>
              </a:ext>
            </a:extLst>
          </p:cNvPr>
          <p:cNvSpPr txBox="1"/>
          <p:nvPr/>
        </p:nvSpPr>
        <p:spPr>
          <a:xfrm>
            <a:off x="3648425" y="0"/>
            <a:ext cx="26019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 err="1">
                <a:latin typeface="Comic Sans MS" panose="030F0702030302020204" pitchFamily="66" charset="0"/>
              </a:rPr>
              <a:t>Yaesu</a:t>
            </a:r>
            <a:r>
              <a:rPr lang="en-US" sz="2000" b="1" u="sng" dirty="0">
                <a:latin typeface="Comic Sans MS" panose="030F0702030302020204" pitchFamily="66" charset="0"/>
              </a:rPr>
              <a:t> FT DX-3000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8771C01-F5FC-1F1C-D00F-FA8ED12C69B8}"/>
              </a:ext>
            </a:extLst>
          </p:cNvPr>
          <p:cNvSpPr txBox="1"/>
          <p:nvPr/>
        </p:nvSpPr>
        <p:spPr>
          <a:xfrm>
            <a:off x="7632832" y="298384"/>
            <a:ext cx="4510446" cy="5550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A high-performance all-mode amateur HF/50 MHz base transceiver designed for serious ham radio operators.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Bands: 160 m through 6M.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General-coverage 30 kHz to 56 </a:t>
            </a:r>
            <a:r>
              <a:rPr lang="en-US" sz="1600" dirty="0" err="1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MHz.</a:t>
            </a:r>
            <a:r>
              <a:rPr lang="en-US" sz="16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SSB, CW, AM, FM, RTTY, and other digital modes.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Double-conversion superheterodyne receiver with hi-performance crystal roofing filters.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32-bit IF DSP to deliver strong signal handling and low noise.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Built-in automatic antenna tuner.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High-speed spectrum scope with a color TFT display.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 Adjustable RF output up to 100 W.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USB/CAT computer control,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Multiple antenna connectors and memory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9C07370-CB69-C877-D0A5-2480BDD01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929" y="391435"/>
            <a:ext cx="4858861" cy="368175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92F0860-53F2-D6B4-AC58-AAAE237FDB8A}"/>
              </a:ext>
            </a:extLst>
          </p:cNvPr>
          <p:cNvSpPr txBox="1"/>
          <p:nvPr/>
        </p:nvSpPr>
        <p:spPr>
          <a:xfrm>
            <a:off x="90800" y="4069988"/>
            <a:ext cx="7709834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Many pre-owned units are listed around ~$850 – $1,000 “Buy It Now” prices on eBay.</a:t>
            </a:r>
          </a:p>
          <a:p>
            <a:endParaRPr lang="en-US" sz="80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Community reports and reviews also note that used FT-DX3000s generally sell for “right around a kilo-buck (~$1,000).”</a:t>
            </a:r>
          </a:p>
          <a:p>
            <a:endParaRPr lang="en-US" sz="80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Some listings and private sales show used units fetching $1,000 – $1,150 depending on condition and included accessories.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36CC439-76E1-DF93-17CD-4068608F7B4F}"/>
              </a:ext>
            </a:extLst>
          </p:cNvPr>
          <p:cNvSpPr txBox="1"/>
          <p:nvPr/>
        </p:nvSpPr>
        <p:spPr>
          <a:xfrm>
            <a:off x="3296697" y="6392591"/>
            <a:ext cx="5121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>
                <a:latin typeface="Comic Sans MS" panose="030F0702030302020204" pitchFamily="66" charset="0"/>
              </a:rPr>
              <a:t>Contact: Mike WD8S at wd8s@arrl.net</a:t>
            </a:r>
          </a:p>
        </p:txBody>
      </p:sp>
      <p:pic>
        <p:nvPicPr>
          <p:cNvPr id="30" name="Picture 3">
            <a:extLst>
              <a:ext uri="{FF2B5EF4-FFF2-40B4-BE49-F238E27FC236}">
                <a16:creationId xmlns:a16="http://schemas.microsoft.com/office/drawing/2014/main" id="{410F1CB1-4804-0D6D-1F27-353005178F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94" r="22201"/>
          <a:stretch>
            <a:fillRect/>
          </a:stretch>
        </p:blipFill>
        <p:spPr bwMode="auto">
          <a:xfrm>
            <a:off x="152783" y="3121198"/>
            <a:ext cx="257321" cy="269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D60FE825-EDF0-F196-C3D0-3D6D93A39A20}"/>
              </a:ext>
            </a:extLst>
          </p:cNvPr>
          <p:cNvSpPr txBox="1"/>
          <p:nvPr/>
        </p:nvSpPr>
        <p:spPr>
          <a:xfrm>
            <a:off x="40113" y="3383022"/>
            <a:ext cx="2828215" cy="748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US" b="1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💰 Typical Used Prices</a:t>
            </a:r>
          </a:p>
          <a:p>
            <a:pPr>
              <a:spcAft>
                <a:spcPts val="800"/>
              </a:spcAft>
              <a:buNone/>
            </a:pPr>
            <a:r>
              <a:rPr lang="en-US" b="1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📻 </a:t>
            </a:r>
            <a:r>
              <a:rPr lang="en-US" b="1" dirty="0" err="1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Yaesu</a:t>
            </a:r>
            <a:r>
              <a:rPr lang="en-US" b="1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 FT DX-3000</a:t>
            </a:r>
          </a:p>
        </p:txBody>
      </p:sp>
    </p:spTree>
    <p:extLst>
      <p:ext uri="{BB962C8B-B14F-4D97-AF65-F5344CB8AC3E}">
        <p14:creationId xmlns:p14="http://schemas.microsoft.com/office/powerpoint/2010/main" val="1828878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89DCA-943F-D76F-9E6C-010A8C876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89BEB07-5B21-83F8-EECD-003208EE1102}"/>
              </a:ext>
            </a:extLst>
          </p:cNvPr>
          <p:cNvSpPr txBox="1"/>
          <p:nvPr/>
        </p:nvSpPr>
        <p:spPr>
          <a:xfrm>
            <a:off x="2951462" y="0"/>
            <a:ext cx="18261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u="sng" dirty="0">
                <a:latin typeface="Comic Sans MS" panose="030F0702030302020204" pitchFamily="66" charset="0"/>
              </a:rPr>
              <a:t>Icom IC-746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6B77CF-ECB7-FDAC-57C3-53B31FCCA8E6}"/>
              </a:ext>
            </a:extLst>
          </p:cNvPr>
          <p:cNvSpPr/>
          <p:nvPr/>
        </p:nvSpPr>
        <p:spPr>
          <a:xfrm>
            <a:off x="7695781" y="6078138"/>
            <a:ext cx="3719780" cy="303411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EBD595-20C7-AF83-589D-306EC2CB9D70}"/>
              </a:ext>
            </a:extLst>
          </p:cNvPr>
          <p:cNvSpPr txBox="1"/>
          <p:nvPr/>
        </p:nvSpPr>
        <p:spPr>
          <a:xfrm>
            <a:off x="7681554" y="38328"/>
            <a:ext cx="4510446" cy="6842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A versatile all-mode amateur radio transceiver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Base station rig for HF, 6 m, and 2 m.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Covers 160 m through 10 m includes 50 MHz and 144 MHz bands,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SSB, CW, AM, FM, RTTY, and other digital modes.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100 W of output power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General communications, DX, and local VHF contacts.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Features built-in DSP functions that provide noise reduction,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Automatic notch filtering and selectable audio passband.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 Filtering to improve receive clarity.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Automatic antenna tuner.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Spectrum scope.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Memory channels with alphanumeric tagging.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RIT/XIT, Noise blanking, VOX.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Multi-function LCD display. 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F82ECB45-F74C-5CAA-8D0D-3D606EFBF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217" y="541765"/>
            <a:ext cx="4856750" cy="310786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3F1A7AE-6175-A3A3-7BDC-41568D5B608B}"/>
              </a:ext>
            </a:extLst>
          </p:cNvPr>
          <p:cNvSpPr txBox="1"/>
          <p:nvPr/>
        </p:nvSpPr>
        <p:spPr>
          <a:xfrm>
            <a:off x="-8161" y="3548652"/>
            <a:ext cx="7766642" cy="2995692"/>
          </a:xfrm>
          <a:prstGeom prst="rect">
            <a:avLst/>
          </a:prstGeom>
          <a:solidFill>
            <a:srgbClr val="DEEBF7"/>
          </a:solidFill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US" b="1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💰 Typical Used Prices</a:t>
            </a:r>
          </a:p>
          <a:p>
            <a:pPr>
              <a:spcAft>
                <a:spcPts val="800"/>
              </a:spcAft>
              <a:buNone/>
            </a:pPr>
            <a:r>
              <a:rPr lang="en-US" b="1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📻 Icom IC-746 (Standard / Non-Pro)</a:t>
            </a:r>
          </a:p>
          <a:p>
            <a:pPr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Typical working used units with power supply and mic are </a:t>
            </a:r>
            <a:r>
              <a:rPr lang="en-US" i="1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commonly listed around</a:t>
            </a: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 $300 – $600 USD on eBay and similar marketplaces. Many show prices in that range for clean, tested radios. </a:t>
            </a:r>
          </a:p>
          <a:p>
            <a:pPr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Some higher listings — often including extras or “open box / hardly used” condition — appear up toward $700 – $750 USD. </a:t>
            </a:r>
          </a:p>
          <a:p>
            <a:pPr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Lower-end or “for repair/parts” listings can be under $300 but aren’t representative of fully working rigs.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99EC303-A572-4486-0D8B-63BC592BF5AF}"/>
              </a:ext>
            </a:extLst>
          </p:cNvPr>
          <p:cNvSpPr txBox="1"/>
          <p:nvPr/>
        </p:nvSpPr>
        <p:spPr>
          <a:xfrm>
            <a:off x="3296697" y="6392591"/>
            <a:ext cx="5121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>
                <a:latin typeface="Comic Sans MS" panose="030F0702030302020204" pitchFamily="66" charset="0"/>
              </a:rPr>
              <a:t>Contact: Mike WD8S at wd8s@arrl.net</a:t>
            </a:r>
          </a:p>
        </p:txBody>
      </p:sp>
      <p:pic>
        <p:nvPicPr>
          <p:cNvPr id="24" name="Picture 3">
            <a:extLst>
              <a:ext uri="{FF2B5EF4-FFF2-40B4-BE49-F238E27FC236}">
                <a16:creationId xmlns:a16="http://schemas.microsoft.com/office/drawing/2014/main" id="{C4B53D34-A078-2C25-B60A-7CB5041FF0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94" r="22201"/>
          <a:stretch>
            <a:fillRect/>
          </a:stretch>
        </p:blipFill>
        <p:spPr bwMode="auto">
          <a:xfrm>
            <a:off x="75783" y="3255951"/>
            <a:ext cx="257321" cy="269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166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95410-D5A2-4D2B-3AFB-94C1371A8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7E0181D-D209-13AE-C172-98D67493F871}"/>
              </a:ext>
            </a:extLst>
          </p:cNvPr>
          <p:cNvSpPr txBox="1"/>
          <p:nvPr/>
        </p:nvSpPr>
        <p:spPr>
          <a:xfrm>
            <a:off x="5437629" y="391463"/>
            <a:ext cx="6754371" cy="5683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A classic all-mode HF amateur radio transceiver. 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HF amateur bands from 160 m through 10 m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10 W up to 100 W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SSB/CW/RTTY modes and somewhat lower power in AM,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General-coverage receiver 0.1 MHz up to 30 MHz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Dual digital VFOs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Analog S/RF meter,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Built-in noise blanker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Notch filtering.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Passband tuning,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RIT/XIT for fine receive/transmit offset adjustments.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 Preamp/attenuator.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32 memory channels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Solid-state design.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All modes including SSB, CW, AM, FM, and RTTY.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8E8F4D-C6B7-7DC0-CBF8-A5BE2EEEE196}"/>
              </a:ext>
            </a:extLst>
          </p:cNvPr>
          <p:cNvSpPr txBox="1"/>
          <p:nvPr/>
        </p:nvSpPr>
        <p:spPr>
          <a:xfrm>
            <a:off x="7735218" y="0"/>
            <a:ext cx="18261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u="sng" dirty="0">
                <a:latin typeface="Comic Sans MS" panose="030F0702030302020204" pitchFamily="66" charset="0"/>
              </a:rPr>
              <a:t>Icom IC-751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C6A1DB-5A88-D165-2564-1E332EF07D4B}"/>
              </a:ext>
            </a:extLst>
          </p:cNvPr>
          <p:cNvSpPr txBox="1"/>
          <p:nvPr/>
        </p:nvSpPr>
        <p:spPr>
          <a:xfrm>
            <a:off x="3296697" y="6392591"/>
            <a:ext cx="5121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>
                <a:latin typeface="Comic Sans MS" panose="030F0702030302020204" pitchFamily="66" charset="0"/>
              </a:rPr>
              <a:t>Contact: Mike WD8S at wd8s@arrl.net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82FF4B-1695-2927-F3EA-0DD0DE6E63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062"/>
          <a:stretch>
            <a:fillRect/>
          </a:stretch>
        </p:blipFill>
        <p:spPr>
          <a:xfrm>
            <a:off x="150097" y="200055"/>
            <a:ext cx="3138064" cy="26456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10388DEA-C8B2-88BA-EAD7-FCD8A303CD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94" r="22201"/>
          <a:stretch>
            <a:fillRect/>
          </a:stretch>
        </p:blipFill>
        <p:spPr bwMode="auto">
          <a:xfrm>
            <a:off x="75783" y="3121198"/>
            <a:ext cx="257321" cy="269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6523E77-6855-9803-5ED7-459EE327F607}"/>
              </a:ext>
            </a:extLst>
          </p:cNvPr>
          <p:cNvSpPr/>
          <p:nvPr/>
        </p:nvSpPr>
        <p:spPr>
          <a:xfrm>
            <a:off x="10587" y="5992481"/>
            <a:ext cx="5272719" cy="400110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4E5109-69A1-EE76-E99B-1E0220717C9B}"/>
              </a:ext>
            </a:extLst>
          </p:cNvPr>
          <p:cNvSpPr txBox="1"/>
          <p:nvPr/>
        </p:nvSpPr>
        <p:spPr>
          <a:xfrm>
            <a:off x="0" y="3400944"/>
            <a:ext cx="5437629" cy="31290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en-US" b="1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💰 Typical Used Prices</a:t>
            </a:r>
          </a:p>
          <a:p>
            <a:pPr>
              <a:spcAft>
                <a:spcPts val="800"/>
              </a:spcAft>
            </a:pPr>
            <a:r>
              <a:rPr lang="en-US" b="1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📻 Icom IC-746 (Standard / Non-Pro)</a:t>
            </a:r>
          </a:p>
          <a:p>
            <a:pPr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Icom IC‑751 HF Transceiver No Microphone — ~$365 USD (working transceiver, no mic included)</a:t>
            </a:r>
          </a:p>
          <a:p>
            <a:pPr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Icom IC‑751A HF Transceiver with AT100 Antenna Tuner — ~$525 USD (used unit with antenna tuner)</a:t>
            </a:r>
          </a:p>
          <a:p>
            <a:pPr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Vintage Icom IC‑751 HF Transceiver No Power Supply — ~$300 USD (untested/parts)</a:t>
            </a:r>
          </a:p>
          <a:p>
            <a:pPr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Icom Ic‑751 All‑mode HF Ham Radio Transceiver For Parts Or R — ~$399.97 USD (parts/repair listing)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4693784-FD27-9680-7C97-5F181593C1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947" t="4890" r="25369" b="45970"/>
          <a:stretch>
            <a:fillRect/>
          </a:stretch>
        </p:blipFill>
        <p:spPr>
          <a:xfrm>
            <a:off x="3520162" y="200055"/>
            <a:ext cx="1849973" cy="26428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11935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3FB17-579E-B67E-273E-4DB5497EB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2AEA0F4-7FAE-A6E2-AD42-4F7D74D2D35E}"/>
              </a:ext>
            </a:extLst>
          </p:cNvPr>
          <p:cNvSpPr txBox="1"/>
          <p:nvPr/>
        </p:nvSpPr>
        <p:spPr>
          <a:xfrm>
            <a:off x="3296697" y="6392591"/>
            <a:ext cx="57551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>
                <a:latin typeface="Comic Sans MS" panose="030F0702030302020204" pitchFamily="66" charset="0"/>
              </a:rPr>
              <a:t>Contact: Andrew at ajohns1288@gmail.com</a:t>
            </a:r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1BCB1070-DAD2-6EF0-2EA9-75DDD8D02F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94" r="22201"/>
          <a:stretch>
            <a:fillRect/>
          </a:stretch>
        </p:blipFill>
        <p:spPr bwMode="auto">
          <a:xfrm>
            <a:off x="470419" y="4622740"/>
            <a:ext cx="257321" cy="269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B9BF78B1-54B5-4A59-AB60-0554E4C6A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" y="437898"/>
            <a:ext cx="5272719" cy="5272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A2CA57F-C0FE-CE07-CC7E-29F6AD3BD8AB}"/>
              </a:ext>
            </a:extLst>
          </p:cNvPr>
          <p:cNvSpPr txBox="1"/>
          <p:nvPr/>
        </p:nvSpPr>
        <p:spPr>
          <a:xfrm>
            <a:off x="4878311" y="15339"/>
            <a:ext cx="7313689" cy="6145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US" b="1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Motorola MW-810 Mobile Workstation</a:t>
            </a: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A ruggedized in-vehicle computing platform designed for public-safety, utility, and fleet operations where real-time data and communications are critical.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Built around a hardened Windows-based computer, it integrates GPS, wireless data modems, multiple serial and Ethernet interfaces, and Motorola radio control into a single dashboard-mounted unit.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Allows police officers, firefighters, and field crews to access CAD dispatch systems, mapping, vehicle location, messaging, and database queries while on the move.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The MW-810 connects directly to Motorola mobile radios, enabling screen-based channel control, status messaging, and emergency signaling, while its touchscreen display and programmable buttons provide fast, glove-friendly operation in high-stress environments. 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Designed to withstand vibration, heat, cold, and electrical noise found in vehicles, the MW-810 became a core building block of early mobile data terminals (MDTs) and modern public-safety fleet communications systems.</a:t>
            </a:r>
          </a:p>
        </p:txBody>
      </p:sp>
    </p:spTree>
    <p:extLst>
      <p:ext uri="{BB962C8B-B14F-4D97-AF65-F5344CB8AC3E}">
        <p14:creationId xmlns:p14="http://schemas.microsoft.com/office/powerpoint/2010/main" val="372996002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omic Sans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784</Words>
  <Application>Microsoft Office PowerPoint</Application>
  <PresentationFormat>Widescreen</PresentationFormat>
  <Paragraphs>71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Comic Sans MS</vt:lpstr>
      <vt:lpstr>Inter</vt:lpstr>
      <vt:lpstr>Wingdings</vt:lpstr>
      <vt:lpstr>1_Office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Raznik</dc:creator>
  <cp:lastModifiedBy>Joe Raznik</cp:lastModifiedBy>
  <cp:revision>2</cp:revision>
  <cp:lastPrinted>2025-10-08T17:44:44Z</cp:lastPrinted>
  <dcterms:created xsi:type="dcterms:W3CDTF">2020-09-07T12:17:26Z</dcterms:created>
  <dcterms:modified xsi:type="dcterms:W3CDTF">2026-01-19T14:07:00Z</dcterms:modified>
</cp:coreProperties>
</file>